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7"/>
  </p:notesMasterIdLst>
  <p:handoutMasterIdLst>
    <p:handoutMasterId r:id="rId28"/>
  </p:handoutMasterIdLst>
  <p:sldIdLst>
    <p:sldId id="256" r:id="rId6"/>
    <p:sldId id="257" r:id="rId7"/>
    <p:sldId id="258" r:id="rId8"/>
    <p:sldId id="259" r:id="rId9"/>
    <p:sldId id="260" r:id="rId10"/>
    <p:sldId id="261" r:id="rId11"/>
    <p:sldId id="262" r:id="rId12"/>
    <p:sldId id="263" r:id="rId13"/>
    <p:sldId id="264" r:id="rId14"/>
    <p:sldId id="265" r:id="rId15"/>
    <p:sldId id="276" r:id="rId16"/>
    <p:sldId id="266" r:id="rId17"/>
    <p:sldId id="267" r:id="rId18"/>
    <p:sldId id="268" r:id="rId19"/>
    <p:sldId id="269" r:id="rId20"/>
    <p:sldId id="270" r:id="rId21"/>
    <p:sldId id="271" r:id="rId22"/>
    <p:sldId id="272" r:id="rId23"/>
    <p:sldId id="273" r:id="rId24"/>
    <p:sldId id="274" r:id="rId25"/>
    <p:sldId id="275" r:id="rId2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39" autoAdjust="0"/>
    <p:restoredTop sz="73423" autoAdjust="0"/>
  </p:normalViewPr>
  <p:slideViewPr>
    <p:cSldViewPr snapToGrid="0">
      <p:cViewPr varScale="1">
        <p:scale>
          <a:sx n="70" d="100"/>
          <a:sy n="70" d="100"/>
        </p:scale>
        <p:origin x="216" y="17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section's goal is to have you bootstrap another node, this time a web server, and add it to the proxy members.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you have the third node, it is time to add that node to the member's list for the load balancer.</a:t>
            </a:r>
            <a:endParaRPr lang="en-US" dirty="0" smtClean="0"/>
          </a:p>
          <a:p>
            <a:endParaRPr lang="en-US" dirty="0" smtClean="0"/>
          </a:p>
          <a:p>
            <a:r>
              <a:rPr lang="en-US" dirty="0" smtClean="0"/>
              <a:t>Instructor</a:t>
            </a:r>
            <a:r>
              <a:rPr lang="en-US" baseline="0" dirty="0" smtClean="0"/>
              <a:t>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500846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node3, you will see the local, private, and public connection information.</a:t>
            </a:r>
          </a:p>
          <a:p>
            <a:endParaRPr lang="en-US" baseline="0" dirty="0" smtClean="0"/>
          </a:p>
          <a:p>
            <a:r>
              <a:rPr lang="en-US" baseline="0" dirty="0" smtClean="0"/>
              <a:t>Capture and write down the public hostname and the public ipv4 address of node3.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the second web server (node3) to the load balancer's (LB) members list. You may need to run 'knife node show node3 -a cloud' to get the hostname and ipaddress values.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109598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Update the version number in </a:t>
            </a:r>
            <a:r>
              <a:rPr lang="en-US" dirty="0" err="1" smtClean="0"/>
              <a:t>myhaproxy</a:t>
            </a:r>
            <a:r>
              <a:rPr lang="en-US" baseline="0" dirty="0" smtClean="0"/>
              <a:t> cookbook's metadata.</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096350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into the '</a:t>
            </a:r>
            <a:r>
              <a:rPr lang="en-US" dirty="0" err="1" smtClean="0"/>
              <a:t>myhaproxy</a:t>
            </a:r>
            <a:r>
              <a:rPr lang="en-US" baseline="0" dirty="0" smtClean="0"/>
              <a:t>' cookbook directory </a:t>
            </a:r>
            <a:r>
              <a:rPr lang="en-US" dirty="0" smtClean="0"/>
              <a:t>and then run 'berks install' to install any</a:t>
            </a:r>
            <a:r>
              <a:rPr lang="en-US" baseline="0" dirty="0" smtClean="0"/>
              <a:t> dependencies for the '</a:t>
            </a:r>
            <a:r>
              <a:rPr lang="en-US" dirty="0" err="1" smtClean="0"/>
              <a:t>myhaproxy</a:t>
            </a:r>
            <a:r>
              <a:rPr lang="en-US" dirty="0" smtClean="0"/>
              <a:t>' cookbook.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Any time you change the version number of a cookbook Berkshelf</a:t>
            </a:r>
            <a:r>
              <a:rPr lang="en-US" baseline="0" dirty="0" smtClean="0"/>
              <a:t> requires you re-evaluate the dependencies even if they dependencies have not changed.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79835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'berks upload' to upload the myhaproxy cookbook to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48701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Converge the cookbook by logging into that node and running '</a:t>
            </a:r>
            <a:r>
              <a:rPr lang="en-US" dirty="0" err="1" smtClean="0"/>
              <a:t>sudo</a:t>
            </a:r>
            <a:r>
              <a:rPr lang="en-US" dirty="0" smtClean="0"/>
              <a:t> chef-client' or remotely administer the node with the 'knife ssh' command</a:t>
            </a:r>
            <a:r>
              <a:rPr lang="en-US" baseline="0" dirty="0" smtClean="0"/>
              <a:t> as shown here.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Within the output you should see the haproxy configuration file will update with a new entry that contains the information of the second member (node3).</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515735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of your Proxy server and</a:t>
            </a:r>
            <a:r>
              <a:rPr lang="en-US" baseline="0" dirty="0" smtClean="0"/>
              <a:t> </a:t>
            </a:r>
            <a:r>
              <a:rPr lang="en-US" dirty="0" smtClean="0"/>
              <a:t>then click Refresh a few times. You should see each of your web server's HTML page</a:t>
            </a:r>
            <a:r>
              <a:rPr lang="en-US" baseline="0" dirty="0" smtClean="0"/>
              <a:t> as the Proxy server switches between each web server.</a:t>
            </a:r>
          </a:p>
          <a:p>
            <a:endParaRPr lang="en-US" baseline="0" dirty="0" smtClean="0"/>
          </a:p>
          <a:p>
            <a:r>
              <a:rPr lang="en-US" baseline="0" dirty="0" smtClean="0"/>
              <a:t>This is not a very scientific way of seeing that the proxy server is balancing requests between these two web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622904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9976195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bootstrap, update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the run list, and run chef-client on a node. You will also learn how to update a default attribute within a recipe, version and upload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84875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completing this module, you will have configured three nodes:</a:t>
            </a:r>
          </a:p>
          <a:p>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Node 1:</a:t>
            </a:r>
            <a:r>
              <a:rPr lang="en-US" baseline="0" dirty="0" smtClean="0"/>
              <a:t> </a:t>
            </a:r>
            <a:r>
              <a:rPr lang="en-US" dirty="0" smtClean="0"/>
              <a:t>A</a:t>
            </a:r>
            <a:r>
              <a:rPr lang="en-US" baseline="0" dirty="0" smtClean="0"/>
              <a:t> web server</a:t>
            </a:r>
          </a:p>
          <a:p>
            <a:pPr marL="171450" indent="-171450">
              <a:buFont typeface="Arial" panose="020B0604020202020204" pitchFamily="34" charset="0"/>
              <a:buChar char="•"/>
            </a:pPr>
            <a:r>
              <a:rPr lang="en-US" dirty="0" smtClean="0"/>
              <a:t>Node 2:</a:t>
            </a:r>
            <a:r>
              <a:rPr lang="en-US" baseline="0" dirty="0" smtClean="0"/>
              <a:t> </a:t>
            </a:r>
            <a:r>
              <a:rPr lang="en-US" dirty="0" smtClean="0"/>
              <a:t>The load balancer</a:t>
            </a:r>
          </a:p>
          <a:p>
            <a:pPr marL="171450" indent="-171450">
              <a:buFont typeface="Arial" panose="020B0604020202020204" pitchFamily="34" charset="0"/>
              <a:buChar char="•"/>
            </a:pPr>
            <a:r>
              <a:rPr lang="en-US" baseline="0" dirty="0" smtClean="0"/>
              <a:t>Node 3: Another web server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97860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mtClean="0"/>
              <a:t>Now it's </a:t>
            </a:r>
            <a:r>
              <a:rPr lang="en-US" dirty="0" smtClean="0"/>
              <a:t>time to create a third node. The third node will be the second web server node.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will provide you with a new node for the following exercise.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a:t>
            </a:r>
            <a:r>
              <a:rPr lang="en-US" baseline="0" dirty="0" smtClean="0"/>
              <a:t> Note: Allow 10 minutes to complete this exercise</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631701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Bootstrap the</a:t>
            </a:r>
            <a:r>
              <a:rPr lang="en-US" baseline="0" dirty="0" smtClean="0"/>
              <a:t> new</a:t>
            </a:r>
            <a:r>
              <a:rPr lang="en-US" dirty="0" smtClean="0"/>
              <a:t> node and name it node3. </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1021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Verify that you bootstrapped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88722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the run list for this node by running the apache cookbook's default recipe. </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0884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Apply that run list by logging into that node and running sudo chef-client or remotely administer the node with the 'knife ssh' command</a:t>
            </a:r>
            <a:r>
              <a:rPr lang="en-US" baseline="0" dirty="0" smtClean="0"/>
              <a:t> as shown here.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802298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Verify that the node serves up the default html page that contains the node's internal IP</a:t>
            </a:r>
            <a:r>
              <a:rPr lang="en-US" baseline="0" dirty="0" smtClean="0"/>
              <a:t> </a:t>
            </a:r>
            <a:r>
              <a:rPr lang="en-US" dirty="0" smtClean="0"/>
              <a:t>address and hostname.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54607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95703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027399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6" name="Title 2"/>
          <p:cNvSpPr>
            <a:spLocks noGrp="1"/>
          </p:cNvSpPr>
          <p:nvPr>
            <p:ph type="title" hasCustomPrompt="1"/>
          </p:nvPr>
        </p:nvSpPr>
        <p:spPr>
          <a:xfrm>
            <a:off x="609600" y="270933"/>
            <a:ext cx="14935200" cy="827577"/>
          </a:xfrm>
        </p:spPr>
        <p:txBody>
          <a:bodyPr/>
          <a:lstStyle>
            <a:lvl1pPr>
              <a:defRPr/>
            </a:lvl1pPr>
          </a:lstStyle>
          <a:p>
            <a:r>
              <a:rPr lang="en-US" dirty="0" smtClean="0"/>
              <a:t>TBD</a:t>
            </a:r>
            <a:endParaRPr lang="en-US" dirty="0"/>
          </a:p>
        </p:txBody>
      </p:sp>
    </p:spTree>
    <p:extLst>
      <p:ext uri="{BB962C8B-B14F-4D97-AF65-F5344CB8AC3E}">
        <p14:creationId xmlns:p14="http://schemas.microsoft.com/office/powerpoint/2010/main" val="2163062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513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40328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_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38639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19234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491712" y="482873"/>
            <a:ext cx="2099769" cy="209976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Managing Multiple Nodes</a:t>
            </a:r>
          </a:p>
        </p:txBody>
      </p:sp>
      <p:sp>
        <p:nvSpPr>
          <p:cNvPr id="3" name="Subtitle 2"/>
          <p:cNvSpPr>
            <a:spLocks noGrp="1"/>
          </p:cNvSpPr>
          <p:nvPr>
            <p:ph type="subTitle" idx="1"/>
          </p:nvPr>
        </p:nvSpPr>
        <p:spPr bwMode="auto"/>
        <p:txBody>
          <a:bodyPr/>
          <a:lstStyle/>
          <a:p>
            <a:r>
              <a:rPr lang="en-US" dirty="0" smtClean="0"/>
              <a:t>Create another web server and </a:t>
            </a:r>
            <a:r>
              <a:rPr lang="en-US" dirty="0"/>
              <a:t>add it </a:t>
            </a:r>
            <a:r>
              <a:rPr lang="en-US" dirty="0" smtClean="0"/>
              <a:t>as a proxy member</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975757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140527" y="2496327"/>
            <a:ext cx="11846025" cy="852712"/>
          </a:xfrm>
        </p:spPr>
        <p:txBody>
          <a:bodyPr>
            <a:normAutofit fontScale="90000"/>
          </a:bodyPr>
          <a:lstStyle/>
          <a:p>
            <a:r>
              <a:rPr lang="en-US" dirty="0" smtClean="0"/>
              <a:t>Lab: Update the Load Balancer</a:t>
            </a:r>
            <a:endParaRPr lang="en-US" dirty="0"/>
          </a:p>
        </p:txBody>
      </p:sp>
      <p:sp>
        <p:nvSpPr>
          <p:cNvPr id="3" name="Subtitle 2"/>
          <p:cNvSpPr>
            <a:spLocks noGrp="1"/>
          </p:cNvSpPr>
          <p:nvPr>
            <p:ph type="subTitle" idx="1"/>
          </p:nvPr>
        </p:nvSpPr>
        <p:spPr>
          <a:xfrm>
            <a:off x="3013753" y="3506117"/>
            <a:ext cx="10974132" cy="4037443"/>
          </a:xfrm>
        </p:spPr>
        <p:txBody>
          <a:bodyPr/>
          <a:lstStyle/>
          <a:p>
            <a:pPr marL="609585" indent="-609585">
              <a:lnSpc>
                <a:spcPct val="120000"/>
              </a:lnSpc>
              <a:buFont typeface="Wingdings" charset="2"/>
              <a:buChar char="q"/>
            </a:pPr>
            <a:r>
              <a:rPr lang="en-US" dirty="0" smtClean="0"/>
              <a:t>Update the wrapped proxy server cookbook to include the new web node as a member.</a:t>
            </a:r>
          </a:p>
          <a:p>
            <a:pPr marL="609585" indent="-609585">
              <a:lnSpc>
                <a:spcPct val="120000"/>
              </a:lnSpc>
              <a:buFont typeface="Wingdings" charset="2"/>
              <a:buChar char="q"/>
            </a:pPr>
            <a:r>
              <a:rPr lang="en-US" dirty="0" smtClean="0"/>
              <a:t>Upload that cookbook to the Chef Server</a:t>
            </a:r>
          </a:p>
          <a:p>
            <a:pPr marL="609585" indent="-609585">
              <a:lnSpc>
                <a:spcPct val="120000"/>
              </a:lnSpc>
              <a:buFont typeface="Wingdings" charset="2"/>
              <a:buChar char="q"/>
            </a:pPr>
            <a:r>
              <a:rPr lang="en-US" dirty="0" smtClean="0"/>
              <a:t>Run chef-client on that system</a:t>
            </a:r>
            <a:endParaRPr lang="en-US" dirty="0"/>
          </a:p>
          <a:p>
            <a:pPr marL="609585" indent="-609585">
              <a:lnSpc>
                <a:spcPct val="120000"/>
              </a:lnSpc>
              <a:buFont typeface="Wingdings" charset="2"/>
              <a:buChar char="q"/>
            </a:pPr>
            <a:r>
              <a:rPr lang="en-US" dirty="0"/>
              <a:t>Verify </a:t>
            </a:r>
            <a:r>
              <a:rPr lang="en-US" dirty="0" smtClean="0"/>
              <a:t>that the load balancer delivers traffic to both web server nodes.</a:t>
            </a:r>
            <a:endParaRPr lang="en-US" dirty="0"/>
          </a:p>
          <a:p>
            <a:pPr>
              <a:lnSpc>
                <a:spcPct val="120000"/>
              </a:lnSpc>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911842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ip-172-31-8-</a:t>
            </a:r>
            <a:r>
              <a:rPr lang="en-US" dirty="0" smtClean="0">
                <a:latin typeface="Courier New" panose="02070309020205020404" pitchFamily="49" charset="0"/>
                <a:cs typeface="Courier New" panose="02070309020205020404" pitchFamily="49" charset="0"/>
              </a:rPr>
              <a:t>64.</a:t>
            </a:r>
            <a:r>
              <a:rPr lang="en-US" dirty="0">
                <a:latin typeface="Courier New" panose="02070309020205020404" pitchFamily="49" charset="0"/>
                <a:cs typeface="Courier New" panose="02070309020205020404" pitchFamily="49" charset="0"/>
              </a:rPr>
              <a:t>ec2.internal</a:t>
            </a:r>
          </a:p>
          <a:p>
            <a:r>
              <a:rPr lang="en-US" dirty="0">
                <a:latin typeface="Courier New" panose="02070309020205020404" pitchFamily="49" charset="0"/>
                <a:cs typeface="Courier New" panose="02070309020205020404" pitchFamily="49" charset="0"/>
              </a:rPr>
              <a:t>    local_ipv4:      </a:t>
            </a:r>
            <a:r>
              <a:rPr lang="en-US" dirty="0" smtClean="0">
                <a:latin typeface="Courier New" panose="02070309020205020404" pitchFamily="49" charset="0"/>
                <a:cs typeface="Courier New" panose="02070309020205020404" pitchFamily="49" charset="0"/>
              </a:rPr>
              <a:t>172.31.8.64</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private_ips</a:t>
            </a: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172.31.8.64</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 ec2-54-176-64-173.us-west-1.</a:t>
            </a:r>
            <a:r>
              <a:rPr lang="en-US" dirty="0" smtClean="0">
                <a:latin typeface="Courier New" panose="02070309020205020404" pitchFamily="49" charset="0"/>
                <a:cs typeface="Courier New" panose="02070309020205020404" pitchFamily="49" charset="0"/>
              </a:rPr>
              <a:t>compute.amazonaws.com</a:t>
            </a:r>
          </a:p>
          <a:p>
            <a:r>
              <a:rPr lang="en-US" dirty="0" smtClean="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public_ips</a:t>
            </a:r>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54.175.46.48</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public_ipv4:     </a:t>
            </a:r>
            <a:r>
              <a:rPr lang="en-US" dirty="0" smtClean="0">
                <a:latin typeface="Courier New" panose="02070309020205020404" pitchFamily="49" charset="0"/>
                <a:cs typeface="Courier New" panose="02070309020205020404" pitchFamily="49" charset="0"/>
              </a:rPr>
              <a:t>54.175.46.48</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Lab: </a:t>
            </a:r>
            <a:r>
              <a:rPr lang="en-US" dirty="0"/>
              <a:t>Capture Node's Public Host Name and IP</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Rectangle 4"/>
          <p:cNvSpPr/>
          <p:nvPr/>
        </p:nvSpPr>
        <p:spPr bwMode="auto">
          <a:xfrm>
            <a:off x="1122159" y="5169625"/>
            <a:ext cx="14431939" cy="13989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509825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Add the Other Web Server to LB </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dirty="0" err="1">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4000" dirty="0" smtClean="0"/>
              <a:t>ec2-52-8-71-11.us-west-1.compute.amazonaws.com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4000" dirty="0" smtClean="0"/>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ec2</a:t>
            </a:r>
            <a:r>
              <a:rPr lang="en-US" dirty="0">
                <a:latin typeface="Courier New" panose="02070309020205020404" pitchFamily="49" charset="0"/>
                <a:cs typeface="Courier New" panose="02070309020205020404" pitchFamily="49" charset="0"/>
              </a:rPr>
              <a:t>-54-176-64-173.us-west-1.</a:t>
            </a:r>
            <a:r>
              <a:rPr lang="en-US" dirty="0" smtClean="0">
                <a:latin typeface="Courier New" panose="02070309020205020404" pitchFamily="49" charset="0"/>
                <a:cs typeface="Courier New" panose="02070309020205020404" pitchFamily="49" charset="0"/>
              </a:rPr>
              <a:t>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t>54.175.46.48</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a:t>
            </a:r>
            <a:r>
              <a:rPr lang="en-US" dirty="0" err="1" smtClean="0">
                <a:latin typeface="Courier New" panose="02070309020205020404" pitchFamily="49" charset="0"/>
                <a:cs typeface="Courier New" panose="02070309020205020404" pitchFamily="49" charset="0"/>
              </a:rPr>
              <a:t>myhaproxy</a:t>
            </a:r>
            <a:r>
              <a:rPr lang="en-US" dirty="0" smtClean="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135042" y="4245429"/>
            <a:ext cx="14404273" cy="248491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021265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Version</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maintainer       'The Authors'</a:t>
            </a:r>
          </a:p>
          <a:p>
            <a:r>
              <a:rPr lang="en-US" dirty="0" err="1">
                <a:latin typeface="Courier New" panose="02070309020205020404" pitchFamily="49" charset="0"/>
                <a:cs typeface="Courier New" panose="02070309020205020404" pitchFamily="49" charset="0"/>
              </a:rPr>
              <a:t>maintainer_email</a:t>
            </a:r>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you@example.com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license          '</a:t>
            </a:r>
            <a:r>
              <a:rPr lang="en-US" dirty="0" err="1">
                <a:latin typeface="Courier New" panose="02070309020205020404" pitchFamily="49" charset="0"/>
                <a:cs typeface="Courier New" panose="02070309020205020404" pitchFamily="49" charset="0"/>
              </a:rPr>
              <a:t>all_rights</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description      'Installs/Configures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err="1">
                <a:latin typeface="Courier New" panose="02070309020205020404" pitchFamily="49" charset="0"/>
                <a:cs typeface="Courier New" panose="02070309020205020404" pitchFamily="49" charset="0"/>
              </a:rPr>
              <a:t>long_description</a:t>
            </a:r>
            <a:r>
              <a:rPr lang="en-US" dirty="0">
                <a:latin typeface="Courier New" panose="02070309020205020404" pitchFamily="49" charset="0"/>
                <a:cs typeface="Courier New" panose="02070309020205020404" pitchFamily="49" charset="0"/>
              </a:rPr>
              <a:t> 'Installs/Configures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version          '0.2.0'</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'~&gt; 1.6.6'</a:t>
            </a: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-repo/cookbooks/</a:t>
            </a:r>
            <a:r>
              <a:rPr lang="en-US" dirty="0" err="1" smtClean="0">
                <a:latin typeface="Courier New" panose="02070309020205020404" pitchFamily="49" charset="0"/>
                <a:cs typeface="Courier New" panose="02070309020205020404" pitchFamily="49" charset="0"/>
              </a:rPr>
              <a:t>myhaproxy</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135042" y="619386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938913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017708"/>
            <a:ext cx="14423693" cy="4127368"/>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 (0.2.0) from source at .</a:t>
            </a:r>
          </a:p>
        </p:txBody>
      </p:sp>
      <p:sp>
        <p:nvSpPr>
          <p:cNvPr id="3" name="Title 2"/>
          <p:cNvSpPr>
            <a:spLocks noGrp="1"/>
          </p:cNvSpPr>
          <p:nvPr>
            <p:ph type="title"/>
          </p:nvPr>
        </p:nvSpPr>
        <p:spPr/>
        <p:txBody>
          <a:bodyPr/>
          <a:lstStyle/>
          <a:p>
            <a:r>
              <a:rPr lang="en-US" dirty="0" smtClean="0"/>
              <a:t>Lab: CD and Then Run </a:t>
            </a:r>
            <a:r>
              <a:rPr lang="en-US" dirty="0"/>
              <a:t>berks install</a:t>
            </a:r>
          </a:p>
        </p:txBody>
      </p:sp>
      <p:sp>
        <p:nvSpPr>
          <p:cNvPr id="4" name="Text Placeholder 3"/>
          <p:cNvSpPr>
            <a:spLocks noGrp="1"/>
          </p:cNvSpPr>
          <p:nvPr>
            <p:ph type="body" sz="quarter" idx="11"/>
          </p:nvPr>
        </p:nvSpPr>
        <p:spPr>
          <a:xfrm>
            <a:off x="1121104" y="1337149"/>
            <a:ext cx="14422528" cy="1469846"/>
          </a:xfrm>
        </p:spPr>
        <p:txBody>
          <a:bodyPr/>
          <a:lstStyle/>
          <a:p>
            <a:r>
              <a:rPr lang="en-US" dirty="0" smtClean="0">
                <a:latin typeface="Courier New" panose="02070309020205020404" pitchFamily="49" charset="0"/>
                <a:cs typeface="Courier New" panose="02070309020205020404" pitchFamily="49" charset="0"/>
              </a:rPr>
              <a:t>$ cd </a:t>
            </a:r>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188854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82164"/>
          </a:xfrm>
        </p:spPr>
        <p:txBody>
          <a:bodyPr/>
          <a:lstStyle/>
          <a:p>
            <a:r>
              <a:rPr lang="en-US" sz="20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000" dirty="0">
                <a:latin typeface="Courier New" panose="02070309020205020404" pitchFamily="49" charset="0"/>
                <a:cs typeface="Courier New" panose="02070309020205020404" pitchFamily="49" charset="0"/>
              </a:rPr>
              <a:t>Uploaded cpu (0.2.0) to: 'https://api.opscode.com:443/organizations/steveessentials2'</a:t>
            </a:r>
          </a:p>
          <a:p>
            <a:r>
              <a:rPr lang="en-US" sz="2000" dirty="0">
                <a:latin typeface="Courier New" panose="02070309020205020404" pitchFamily="49" charset="0"/>
                <a:cs typeface="Courier New" panose="02070309020205020404" pitchFamily="49" charset="0"/>
              </a:rPr>
              <a:t>Uploaded haproxy (1.6.6) to: 'https://api.opscode.com:443/organizations/steveessentials2'</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myhaproxy</a:t>
            </a:r>
            <a:r>
              <a:rPr lang="en-US" sz="2000" dirty="0">
                <a:latin typeface="Courier New" panose="02070309020205020404" pitchFamily="49" charset="0"/>
                <a:cs typeface="Courier New" panose="02070309020205020404" pitchFamily="49" charset="0"/>
              </a:rPr>
              <a:t> (0.2.0) to: 'https://api.opscode.com:443/organizations/steveessentials2'</a:t>
            </a:r>
          </a:p>
        </p:txBody>
      </p:sp>
      <p:sp>
        <p:nvSpPr>
          <p:cNvPr id="3" name="Title 2"/>
          <p:cNvSpPr>
            <a:spLocks noGrp="1"/>
          </p:cNvSpPr>
          <p:nvPr>
            <p:ph type="title"/>
          </p:nvPr>
        </p:nvSpPr>
        <p:spPr/>
        <p:txBody>
          <a:bodyPr/>
          <a:lstStyle/>
          <a:p>
            <a:r>
              <a:rPr lang="en-US" dirty="0" smtClean="0"/>
              <a:t>Lab: Upload the Cookbook to Chef Server</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9488454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err="1">
                <a:latin typeface="Courier New" panose="02070309020205020404" pitchFamily="49" charset="0"/>
                <a:cs typeface="Courier New" panose="02070309020205020404" pitchFamily="49" charset="0"/>
              </a:rPr>
              <a:t>myhaproxy</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apache</a:t>
            </a:r>
          </a:p>
          <a:p>
            <a:r>
              <a:rPr lang="en-US" sz="2200" dirty="0">
                <a:latin typeface="Courier New" panose="02070309020205020404" pitchFamily="49" charset="0"/>
                <a:cs typeface="Courier New" panose="02070309020205020404" pitchFamily="49" charset="0"/>
              </a:rPr>
              <a:t>ec2-54-175-46-24.compute-1.amazonaws.com  Compiling Cookbooks...</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ec2-54-175-46-24.compute-1.amazonaws.com  Converging 3 resources</a:t>
            </a:r>
          </a:p>
          <a:p>
            <a:r>
              <a:rPr lang="en-US" sz="2200" dirty="0">
                <a:latin typeface="Courier New" panose="02070309020205020404" pitchFamily="49" charset="0"/>
                <a:cs typeface="Courier New" panose="02070309020205020404" pitchFamily="49" charset="0"/>
              </a:rPr>
              <a:t>ec2-54-175-46-24.compute-1.amazonaws.com  Recipe: apache::server</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build-essential</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the Cookbook </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 -x USERNAME -P 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61710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13735"/>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0262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026267"/>
            <a:ext cx="7906729" cy="4889133"/>
          </a:xfrm>
          <a:prstGeom prst="rect">
            <a:avLst/>
          </a:prstGeom>
        </p:spPr>
      </p:pic>
      <p:cxnSp>
        <p:nvCxnSpPr>
          <p:cNvPr id="6" name="Straight Arrow Connector 5"/>
          <p:cNvCxnSpPr/>
          <p:nvPr/>
        </p:nvCxnSpPr>
        <p:spPr>
          <a:xfrm flipH="1">
            <a:off x="3991642" y="31816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17</a:t>
            </a:fld>
            <a:endParaRPr lang="en-US" dirty="0"/>
          </a:p>
        </p:txBody>
      </p:sp>
      <p:sp>
        <p:nvSpPr>
          <p:cNvPr id="9" name="Title 2"/>
          <p:cNvSpPr txBox="1">
            <a:spLocks/>
          </p:cNvSpPr>
          <p:nvPr/>
        </p:nvSpPr>
        <p:spPr>
          <a:xfrm>
            <a:off x="147514" y="304800"/>
            <a:ext cx="4027123" cy="2944549"/>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Lab: Test</a:t>
            </a:r>
            <a:br>
              <a:rPr lang="en-US" dirty="0" smtClean="0"/>
            </a:br>
            <a:r>
              <a:rPr lang="en-US" dirty="0" smtClean="0"/>
              <a:t>the Load Balancer</a:t>
            </a:r>
            <a:endParaRPr lang="en-US" dirty="0"/>
          </a:p>
        </p:txBody>
      </p:sp>
    </p:spTree>
    <p:extLst>
      <p:ext uri="{BB962C8B-B14F-4D97-AF65-F5344CB8AC3E}">
        <p14:creationId xmlns:p14="http://schemas.microsoft.com/office/powerpoint/2010/main" val="3991148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514" y="4026267"/>
            <a:ext cx="7906729" cy="4889133"/>
          </a:xfrm>
          <a:prstGeom prst="rect">
            <a:avLst/>
          </a:prstGeom>
        </p:spPr>
      </p:pic>
      <p:pic>
        <p:nvPicPr>
          <p:cNvPr id="4" name="Picture 3" descr="Screen Shot 2015-05-15 at 3.49.25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01757" y="4026267"/>
            <a:ext cx="7906729" cy="4889133"/>
          </a:xfrm>
          <a:prstGeom prst="rect">
            <a:avLst/>
          </a:prstGeom>
        </p:spPr>
      </p:pic>
      <p:pic>
        <p:nvPicPr>
          <p:cNvPr id="2" name="Picture 1" descr="Screen Shot 2015-05-15 at 4.00.50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74637" y="-15950"/>
            <a:ext cx="7906729" cy="4889133"/>
          </a:xfrm>
          <a:prstGeom prst="rect">
            <a:avLst/>
          </a:prstGeom>
        </p:spPr>
      </p:pic>
      <p:cxnSp>
        <p:nvCxnSpPr>
          <p:cNvPr id="6" name="Straight Arrow Connector 5"/>
          <p:cNvCxnSpPr/>
          <p:nvPr/>
        </p:nvCxnSpPr>
        <p:spPr>
          <a:xfrm>
            <a:off x="10264219" y="32959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3" name="Footer Placeholder 2"/>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18</a:t>
            </a:fld>
            <a:endParaRPr lang="en-US" dirty="0"/>
          </a:p>
        </p:txBody>
      </p:sp>
      <p:sp>
        <p:nvSpPr>
          <p:cNvPr id="10" name="Title 2"/>
          <p:cNvSpPr txBox="1">
            <a:spLocks/>
          </p:cNvSpPr>
          <p:nvPr/>
        </p:nvSpPr>
        <p:spPr>
          <a:xfrm>
            <a:off x="147514" y="304800"/>
            <a:ext cx="4027123" cy="2944549"/>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a:t>Lab: Test</a:t>
            </a:r>
            <a:br>
              <a:rPr lang="en-US" dirty="0"/>
            </a:br>
            <a:r>
              <a:rPr lang="en-US" dirty="0"/>
              <a:t>the Load Balancer</a:t>
            </a:r>
          </a:p>
        </p:txBody>
      </p:sp>
    </p:spTree>
    <p:extLst>
      <p:ext uri="{BB962C8B-B14F-4D97-AF65-F5344CB8AC3E}">
        <p14:creationId xmlns:p14="http://schemas.microsoft.com/office/powerpoint/2010/main" val="1678803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process to setup a third web node? </a:t>
            </a:r>
          </a:p>
          <a:p>
            <a:endParaRPr lang="en-US" dirty="0" smtClean="0"/>
          </a:p>
          <a:p>
            <a:r>
              <a:rPr lang="en-US" dirty="0" smtClean="0"/>
              <a:t>What is the process for removing a web node?</a:t>
            </a:r>
          </a:p>
          <a:p>
            <a:endParaRPr lang="en-US" dirty="0"/>
          </a:p>
          <a:p>
            <a:r>
              <a:rPr lang="en-US" dirty="0" smtClean="0"/>
              <a:t>What is the most manual part of the process?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520461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Bootstrap, update the </a:t>
            </a:r>
            <a:r>
              <a:rPr lang="en-US" dirty="0" err="1" smtClean="0"/>
              <a:t>run_list</a:t>
            </a:r>
            <a:r>
              <a:rPr lang="en-US" dirty="0" smtClean="0"/>
              <a:t>, and run chef-client on a node</a:t>
            </a:r>
          </a:p>
          <a:p>
            <a:pPr marL="918610" lvl="1" indent="-609585">
              <a:buFont typeface="Wingdings" panose="05000000000000000000" pitchFamily="2" charset="2"/>
              <a:buChar char="Ø"/>
            </a:pPr>
            <a:r>
              <a:rPr lang="en-US" dirty="0" smtClean="0"/>
              <a:t>Append values to an attribute within a recipe</a:t>
            </a:r>
          </a:p>
          <a:p>
            <a:pPr marL="918610" lvl="1" indent="-609585">
              <a:buFont typeface="Wingdings" panose="05000000000000000000" pitchFamily="2" charset="2"/>
              <a:buChar char="Ø"/>
            </a:pPr>
            <a:r>
              <a:rPr lang="en-US" dirty="0" smtClean="0"/>
              <a:t>Version a cookbook and upload it to the Chef Server</a:t>
            </a:r>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529443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958690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Tree>
    <p:extLst>
      <p:ext uri="{BB962C8B-B14F-4D97-AF65-F5344CB8AC3E}">
        <p14:creationId xmlns:p14="http://schemas.microsoft.com/office/powerpoint/2010/main" val="4184850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Managing User Traffic</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7921162"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You already configured the load balancer and one web server node.</a:t>
            </a:r>
          </a:p>
          <a:p>
            <a:pPr marL="309025" lvl="1"/>
            <a:endParaRPr lang="en-US" dirty="0"/>
          </a:p>
          <a:p>
            <a:pPr marL="309025" lvl="1"/>
            <a:r>
              <a:rPr lang="en-US" dirty="0" smtClean="0"/>
              <a:t>In this module you'll add another node to the load balancer's list of web server's it is serving.</a:t>
            </a:r>
          </a:p>
          <a:p>
            <a:pPr marL="309025" lvl="1"/>
            <a:endParaRPr lang="en-US" dirty="0"/>
          </a:p>
          <a:p>
            <a:pPr marL="309025" lvl="1"/>
            <a:endParaRPr lang="en-US" dirty="0" smtClean="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Text Placeholder 2"/>
          <p:cNvSpPr txBox="1">
            <a:spLocks/>
          </p:cNvSpPr>
          <p:nvPr/>
        </p:nvSpPr>
        <p:spPr bwMode="white">
          <a:xfrm>
            <a:off x="9250517" y="6114993"/>
            <a:ext cx="2254667" cy="898330"/>
          </a:xfrm>
          <a:prstGeom prst="rect">
            <a:avLst/>
          </a:prstGeom>
        </p:spPr>
        <p:txBody>
          <a:bodyPr vert="horz" wrap="square" lIns="0" tIns="0" rIns="0" bIns="0" rtlCol="0">
            <a:normAutofit fontScale="77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3400" dirty="0" smtClean="0"/>
              <a:t>Load Balancer</a:t>
            </a:r>
            <a:r>
              <a:rPr lang="en-US" sz="3400" b="1" dirty="0" smtClean="0"/>
              <a:t/>
            </a:r>
            <a:br>
              <a:rPr lang="en-US" sz="3400" b="1" dirty="0" smtClean="0"/>
            </a:br>
            <a:endParaRPr lang="en-US" sz="2667" dirty="0"/>
          </a:p>
          <a:p>
            <a:endParaRPr lang="en-US" sz="2667" dirty="0"/>
          </a:p>
          <a:p>
            <a:endParaRPr lang="en-US" sz="4267" dirty="0"/>
          </a:p>
          <a:p>
            <a:endParaRPr lang="en-US" sz="4267" dirty="0"/>
          </a:p>
        </p:txBody>
      </p:sp>
      <p:cxnSp>
        <p:nvCxnSpPr>
          <p:cNvPr id="7" name="Straight Arrow Connector 6"/>
          <p:cNvCxnSpPr/>
          <p:nvPr/>
        </p:nvCxnSpPr>
        <p:spPr>
          <a:xfrm flipV="1">
            <a:off x="11285728" y="4262849"/>
            <a:ext cx="1371600" cy="564300"/>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8"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611982" y="4514441"/>
            <a:ext cx="1321013" cy="1334359"/>
          </a:xfrm>
          <a:prstGeom prst="rect">
            <a:avLst/>
          </a:prstGeom>
          <a:noFill/>
          <a:extLst>
            <a:ext uri="{909E8E84-426E-40dd-AFC4-6F175D3DCCD1}">
              <a14:hiddenFill xmlns="" xmlns:a14="http://schemas.microsoft.com/office/drawing/2010/main">
                <a:solidFill>
                  <a:srgbClr val="FFFFFF"/>
                </a:solidFill>
              </a14:hiddenFill>
            </a:ext>
          </a:extLst>
        </p:spPr>
      </p:pic>
      <p:cxnSp>
        <p:nvCxnSpPr>
          <p:cNvPr id="9" name="Straight Arrow Connector 8"/>
          <p:cNvCxnSpPr/>
          <p:nvPr/>
        </p:nvCxnSpPr>
        <p:spPr>
          <a:xfrm>
            <a:off x="11285728" y="5318545"/>
            <a:ext cx="1371600" cy="530255"/>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10" name="Text Placeholder 2"/>
          <p:cNvSpPr txBox="1">
            <a:spLocks/>
          </p:cNvSpPr>
          <p:nvPr/>
        </p:nvSpPr>
        <p:spPr bwMode="white">
          <a:xfrm>
            <a:off x="12672135" y="4728040"/>
            <a:ext cx="3169739" cy="393339"/>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00" smtClean="0"/>
              <a:t>Web </a:t>
            </a:r>
            <a:r>
              <a:rPr lang="en-US" sz="2600" dirty="0" smtClean="0"/>
              <a:t>Server (Existing)</a:t>
            </a:r>
            <a:endParaRPr lang="en-US" sz="2600" dirty="0"/>
          </a:p>
          <a:p>
            <a:pPr algn="ctr"/>
            <a:endParaRPr lang="en-US" sz="2667" dirty="0"/>
          </a:p>
          <a:p>
            <a:endParaRPr lang="en-US" sz="2667" dirty="0"/>
          </a:p>
          <a:p>
            <a:endParaRPr lang="en-US" sz="2667" dirty="0"/>
          </a:p>
          <a:p>
            <a:endParaRPr lang="en-US" sz="4267" dirty="0"/>
          </a:p>
          <a:p>
            <a:endParaRPr lang="en-US" sz="4267" dirty="0"/>
          </a:p>
        </p:txBody>
      </p:sp>
      <p:sp>
        <p:nvSpPr>
          <p:cNvPr id="11" name="Text Placeholder 2"/>
          <p:cNvSpPr txBox="1">
            <a:spLocks/>
          </p:cNvSpPr>
          <p:nvPr/>
        </p:nvSpPr>
        <p:spPr bwMode="white">
          <a:xfrm>
            <a:off x="12217400" y="7255010"/>
            <a:ext cx="3682134" cy="464865"/>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b="1" smtClean="0"/>
              <a:t>Web </a:t>
            </a:r>
            <a:r>
              <a:rPr lang="en-US" sz="2400" b="1" dirty="0" smtClean="0"/>
              <a:t>Server (New) </a:t>
            </a:r>
            <a:endParaRPr lang="en-US" sz="2400" b="1" dirty="0"/>
          </a:p>
          <a:p>
            <a:pPr algn="ctr"/>
            <a:endParaRPr lang="en-US" sz="2667" dirty="0"/>
          </a:p>
          <a:p>
            <a:endParaRPr lang="en-US" sz="2667" dirty="0"/>
          </a:p>
          <a:p>
            <a:endParaRPr lang="en-US" sz="2667" dirty="0"/>
          </a:p>
          <a:p>
            <a:endParaRPr lang="en-US" sz="4267" dirty="0"/>
          </a:p>
          <a:p>
            <a:endParaRPr lang="en-US" sz="4267" dirty="0"/>
          </a:p>
        </p:txBody>
      </p:sp>
      <p:cxnSp>
        <p:nvCxnSpPr>
          <p:cNvPr id="12" name="Straight Arrow Connector 11"/>
          <p:cNvCxnSpPr/>
          <p:nvPr/>
        </p:nvCxnSpPr>
        <p:spPr>
          <a:xfrm flipV="1">
            <a:off x="10147007" y="3790179"/>
            <a:ext cx="0" cy="598466"/>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13" name="Cloud 12"/>
          <p:cNvSpPr/>
          <p:nvPr/>
        </p:nvSpPr>
        <p:spPr bwMode="auto">
          <a:xfrm>
            <a:off x="8858291" y="2251905"/>
            <a:ext cx="2343778" cy="1368333"/>
          </a:xfrm>
          <a:prstGeom prst="cloud">
            <a:avLst/>
          </a:prstGeom>
          <a:solidFill>
            <a:schemeClr val="bg1"/>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r" defTabSz="914099"/>
            <a:r>
              <a:rPr lang="en-US" sz="2400" dirty="0" smtClean="0">
                <a:solidFill>
                  <a:schemeClr val="tx1"/>
                </a:solidFill>
              </a:rPr>
              <a:t>Internet</a:t>
            </a: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3146707"/>
            <a:ext cx="1636811" cy="1745180"/>
          </a:xfrm>
          <a:prstGeom prst="rect">
            <a:avLst/>
          </a:prstGeom>
        </p:spPr>
      </p:pic>
      <p:pic>
        <p:nvPicPr>
          <p:cNvPr id="15" name="Picture 1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97859" y="5548037"/>
            <a:ext cx="1636811" cy="1745180"/>
          </a:xfrm>
          <a:prstGeom prst="rect">
            <a:avLst/>
          </a:prstGeom>
        </p:spPr>
      </p:pic>
    </p:spTree>
    <p:extLst>
      <p:ext uri="{BB962C8B-B14F-4D97-AF65-F5344CB8AC3E}">
        <p14:creationId xmlns:p14="http://schemas.microsoft.com/office/powerpoint/2010/main" val="655202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Another Web Node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Bootstrap a new node</a:t>
            </a:r>
          </a:p>
          <a:p>
            <a:pPr marL="609585" indent="-609585">
              <a:lnSpc>
                <a:spcPct val="120000"/>
              </a:lnSpc>
              <a:buFont typeface="Wingdings" charset="2"/>
              <a:buChar char="q"/>
            </a:pPr>
            <a:r>
              <a:rPr lang="en-US" dirty="0"/>
              <a:t>Update the run list of the new node to include the </a:t>
            </a:r>
            <a:r>
              <a:rPr lang="en-US" dirty="0" smtClean="0"/>
              <a:t>web server </a:t>
            </a:r>
            <a:r>
              <a:rPr lang="en-US" dirty="0"/>
              <a:t>cookbook</a:t>
            </a:r>
          </a:p>
          <a:p>
            <a:pPr marL="609585" indent="-609585">
              <a:lnSpc>
                <a:spcPct val="120000"/>
              </a:lnSpc>
              <a:buFont typeface="Wingdings" charset="2"/>
              <a:buChar char="q"/>
            </a:pPr>
            <a:r>
              <a:rPr lang="en-US" dirty="0"/>
              <a:t>Run chef-client on that system</a:t>
            </a:r>
          </a:p>
          <a:p>
            <a:pPr marL="609585" indent="-609585">
              <a:lnSpc>
                <a:spcPct val="120000"/>
              </a:lnSpc>
              <a:buFont typeface="Wingdings" charset="2"/>
              <a:buChar char="q"/>
            </a:pPr>
            <a:r>
              <a:rPr lang="en-US" dirty="0" smtClean="0"/>
              <a:t>Verify </a:t>
            </a:r>
            <a:r>
              <a:rPr lang="en-US" dirty="0"/>
              <a:t>that </a:t>
            </a:r>
            <a:r>
              <a:rPr lang="en-US" dirty="0" smtClean="0"/>
              <a:t>the node's web server is functional </a:t>
            </a:r>
            <a:endParaRPr lang="en-US" dirty="0"/>
          </a:p>
          <a:p>
            <a:pPr>
              <a:lnSpc>
                <a:spcPct val="120000"/>
              </a:lnSpc>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078842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smtClean="0">
                <a:latin typeface="Courier New" panose="02070309020205020404" pitchFamily="49" charset="0"/>
                <a:cs typeface="Courier New" panose="02070309020205020404" pitchFamily="49" charset="0"/>
              </a:rPr>
              <a:t>Connecting </a:t>
            </a:r>
            <a:r>
              <a:rPr lang="en-US" sz="2200" dirty="0">
                <a:latin typeface="Courier New" panose="02070309020205020404" pitchFamily="49" charset="0"/>
                <a:cs typeface="Courier New" panose="02070309020205020404" pitchFamily="49" charset="0"/>
              </a:rPr>
              <a:t>to ec2-54-210-86-164.compute-1.amazonaws.com</a:t>
            </a:r>
          </a:p>
          <a:p>
            <a:r>
              <a:rPr lang="en-US" sz="2200" dirty="0">
                <a:latin typeface="Courier New" panose="02070309020205020404" pitchFamily="49" charset="0"/>
                <a:cs typeface="Courier New" panose="02070309020205020404" pitchFamily="49" charset="0"/>
              </a:rPr>
              <a:t>ec2-54-210-86-164.compute-1.amazonaws.com Starting first Chef Client run...</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a:latin typeface="Courier New" panose="02070309020205020404" pitchFamily="49" charset="0"/>
                <a:cs typeface="Courier New" panose="02070309020205020404" pitchFamily="49" charset="0"/>
              </a:rPr>
              <a:t>ec2-54-210-86-164.compute-1.amazonaws.com </a:t>
            </a:r>
            <a:r>
              <a:rPr lang="en-US" sz="2200" smtClean="0">
                <a:latin typeface="Courier New" panose="02070309020205020404" pitchFamily="49" charset="0"/>
                <a:cs typeface="Courier New" panose="02070309020205020404" pitchFamily="49" charset="0"/>
              </a:rPr>
              <a:t>[</a:t>
            </a:r>
            <a:r>
              <a:rPr lang="is-IS" sz="2200" smtClean="0">
                <a:latin typeface="Courier New" panose="02070309020205020404" pitchFamily="49" charset="0"/>
                <a:cs typeface="Courier New" panose="02070309020205020404" pitchFamily="49" charset="0"/>
              </a:rPr>
              <a:t>2016</a:t>
            </a:r>
            <a:r>
              <a:rPr lang="en-US" sz="2200" smtClean="0">
                <a:latin typeface="Courier New" panose="02070309020205020404" pitchFamily="49" charset="0"/>
                <a:cs typeface="Courier New" panose="02070309020205020404" pitchFamily="49" charset="0"/>
              </a:rPr>
              <a:t>-09-16T17:36:14+00:00</a:t>
            </a:r>
            <a:r>
              <a:rPr lang="en-US" sz="2200" dirty="0">
                <a:latin typeface="Courier New" panose="02070309020205020404" pitchFamily="49" charset="0"/>
                <a:cs typeface="Courier New" panose="02070309020205020404" pitchFamily="49" charset="0"/>
              </a:rPr>
              <a:t>] WARN: Node node3 has an empty run list.</a:t>
            </a:r>
          </a:p>
          <a:p>
            <a:r>
              <a:rPr lang="en-US" sz="2200" dirty="0">
                <a:latin typeface="Courier New" panose="02070309020205020404" pitchFamily="49" charset="0"/>
                <a:cs typeface="Courier New" panose="02070309020205020404" pitchFamily="49" charset="0"/>
              </a:rPr>
              <a:t>ec2-54-210-86-164.compute-1.amazonaws.com Converging 0 resources</a:t>
            </a:r>
          </a:p>
          <a:p>
            <a:r>
              <a:rPr lang="en-US" sz="2200" dirty="0">
                <a:latin typeface="Courier New" panose="02070309020205020404" pitchFamily="49" charset="0"/>
                <a:cs typeface="Courier New" panose="02070309020205020404" pitchFamily="49" charset="0"/>
              </a:rPr>
              <a:t>ec2-54-210-86-164.compute-1.amazonaws.com</a:t>
            </a:r>
          </a:p>
          <a:p>
            <a:r>
              <a:rPr lang="en-US" sz="2200" dirty="0">
                <a:latin typeface="Courier New" panose="02070309020205020404" pitchFamily="49" charset="0"/>
                <a:cs typeface="Courier New" panose="02070309020205020404" pitchFamily="49" charset="0"/>
              </a:rPr>
              <a:t>ec2-54-210-86-164.compute-1.amazonaws.com Running handlers:</a:t>
            </a:r>
          </a:p>
          <a:p>
            <a:r>
              <a:rPr lang="en-US" sz="2200" dirty="0">
                <a:latin typeface="Courier New" panose="02070309020205020404" pitchFamily="49" charset="0"/>
                <a:cs typeface="Courier New" panose="02070309020205020404" pitchFamily="49" charset="0"/>
              </a:rPr>
              <a:t>ec2-54-210-86-164.compute-1.amazonaws.com Running handlers complete</a:t>
            </a:r>
          </a:p>
          <a:p>
            <a:r>
              <a:rPr lang="en-US" sz="2200" dirty="0">
                <a:latin typeface="Courier New" panose="02070309020205020404" pitchFamily="49" charset="0"/>
                <a:cs typeface="Courier New" panose="02070309020205020404" pitchFamily="49" charset="0"/>
              </a:rPr>
              <a:t>ec2-54-210-86-164.compute-1.amazonaws.com Chef Client finished, 0/0 resources updated </a:t>
            </a:r>
            <a:r>
              <a:rPr lang="en-US" sz="2200" dirty="0" smtClean="0">
                <a:latin typeface="Courier New" panose="02070309020205020404" pitchFamily="49" charset="0"/>
                <a:cs typeface="Courier New" panose="02070309020205020404" pitchFamily="49" charset="0"/>
              </a:rPr>
              <a:t>in</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Bootstrap the New Node</a:t>
            </a:r>
            <a:endParaRPr lang="en-US" dirty="0"/>
          </a:p>
        </p:txBody>
      </p:sp>
      <p:sp>
        <p:nvSpPr>
          <p:cNvPr id="4" name="Text Placeholder 3"/>
          <p:cNvSpPr>
            <a:spLocks noGrp="1"/>
          </p:cNvSpPr>
          <p:nvPr>
            <p:ph type="body" sz="quarter" idx="11"/>
          </p:nvPr>
        </p:nvSpPr>
        <p:spPr/>
        <p:txBody>
          <a:bodyPr/>
          <a:lstStyle/>
          <a:p>
            <a:r>
              <a:rPr lang="en-US" sz="3200" dirty="0">
                <a:latin typeface="Courier New" panose="02070309020205020404" pitchFamily="49" charset="0"/>
                <a:cs typeface="Courier New" panose="02070309020205020404" pitchFamily="49" charset="0"/>
              </a:rPr>
              <a:t>$ knife bootstrap FQDN -x USER -P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a:t>
            </a:r>
            <a:r>
              <a:rPr lang="en-US" sz="3200" dirty="0" err="1">
                <a:latin typeface="Courier New" panose="02070309020205020404" pitchFamily="49" charset="0"/>
                <a:cs typeface="Courier New" panose="02070309020205020404" pitchFamily="49" charset="0"/>
              </a:rPr>
              <a:t>sudo</a:t>
            </a:r>
            <a:r>
              <a:rPr lang="en-US" sz="3200" dirty="0">
                <a:latin typeface="Courier New" panose="02070309020205020404" pitchFamily="49" charset="0"/>
                <a:cs typeface="Courier New" panose="02070309020205020404" pitchFamily="49" charset="0"/>
              </a:rPr>
              <a:t> -N </a:t>
            </a:r>
            <a:r>
              <a:rPr lang="en-US" sz="3200" dirty="0" smtClean="0">
                <a:latin typeface="Courier New" panose="02070309020205020404" pitchFamily="49" charset="0"/>
                <a:cs typeface="Courier New" panose="02070309020205020404" pitchFamily="49" charset="0"/>
              </a:rPr>
              <a:t>node3</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119435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 Name:   node3</a:t>
            </a:r>
          </a:p>
          <a:p>
            <a:r>
              <a:rPr lang="en-US" dirty="0">
                <a:latin typeface="Courier New" panose="02070309020205020404" pitchFamily="49" charset="0"/>
                <a:cs typeface="Courier New" panose="02070309020205020404" pitchFamily="49" charset="0"/>
              </a:rPr>
              <a:t>Environment: _default</a:t>
            </a:r>
          </a:p>
          <a:p>
            <a:r>
              <a:rPr lang="en-US" dirty="0">
                <a:latin typeface="Courier New" panose="02070309020205020404" pitchFamily="49" charset="0"/>
                <a:cs typeface="Courier New" panose="02070309020205020404" pitchFamily="49" charset="0"/>
              </a:rPr>
              <a:t>FQDN:        ip-172-31-0-127.ec2.internal</a:t>
            </a:r>
          </a:p>
          <a:p>
            <a:r>
              <a:rPr lang="en-US" dirty="0">
                <a:latin typeface="Courier New" panose="02070309020205020404" pitchFamily="49" charset="0"/>
                <a:cs typeface="Courier New" panose="02070309020205020404" pitchFamily="49" charset="0"/>
              </a:rPr>
              <a:t>IP:          54.210.86.164</a:t>
            </a:r>
          </a:p>
          <a:p>
            <a:r>
              <a:rPr lang="en-US" dirty="0">
                <a:latin typeface="Courier New" panose="02070309020205020404" pitchFamily="49" charset="0"/>
                <a:cs typeface="Courier New" panose="02070309020205020404" pitchFamily="49" charset="0"/>
              </a:rPr>
              <a:t>Run List:</a:t>
            </a:r>
          </a:p>
          <a:p>
            <a:r>
              <a:rPr lang="en-US" dirty="0">
                <a:latin typeface="Courier New" panose="02070309020205020404" pitchFamily="49" charset="0"/>
                <a:cs typeface="Courier New" panose="02070309020205020404" pitchFamily="49" charset="0"/>
              </a:rPr>
              <a:t>Roles:</a:t>
            </a:r>
          </a:p>
          <a:p>
            <a:r>
              <a:rPr lang="en-US" dirty="0">
                <a:latin typeface="Courier New" panose="02070309020205020404" pitchFamily="49" charset="0"/>
                <a:cs typeface="Courier New" panose="02070309020205020404" pitchFamily="49" charset="0"/>
              </a:rPr>
              <a:t>Recipes:</a:t>
            </a:r>
          </a:p>
          <a:p>
            <a:r>
              <a:rPr lang="en-US" dirty="0">
                <a:latin typeface="Courier New" panose="02070309020205020404" pitchFamily="49" charset="0"/>
                <a:cs typeface="Courier New" panose="02070309020205020404" pitchFamily="49" charset="0"/>
              </a:rPr>
              <a:t>Platform:    centos 6.6</a:t>
            </a:r>
          </a:p>
          <a:p>
            <a:r>
              <a:rPr lang="en-US"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lstStyle/>
          <a:p>
            <a:r>
              <a:rPr lang="en-US" dirty="0"/>
              <a:t>Lab: </a:t>
            </a:r>
            <a:r>
              <a:rPr lang="en-US" dirty="0" smtClean="0"/>
              <a:t>Verify the </a:t>
            </a:r>
            <a:r>
              <a:rPr lang="en-US" dirty="0"/>
              <a:t>New Node</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761224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run_list: recipe[apache]</a:t>
            </a:r>
          </a:p>
        </p:txBody>
      </p:sp>
      <p:sp>
        <p:nvSpPr>
          <p:cNvPr id="3" name="Title 2"/>
          <p:cNvSpPr>
            <a:spLocks noGrp="1"/>
          </p:cNvSpPr>
          <p:nvPr>
            <p:ph type="title"/>
          </p:nvPr>
        </p:nvSpPr>
        <p:spPr/>
        <p:txBody>
          <a:bodyPr/>
          <a:lstStyle/>
          <a:p>
            <a:r>
              <a:rPr lang="en-US" dirty="0"/>
              <a:t>Lab: </a:t>
            </a:r>
            <a:r>
              <a:rPr lang="en-US" dirty="0" smtClean="0"/>
              <a:t>Set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a:t>
            </a:r>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add node3 "recipe[apache]"</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27674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000" dirty="0">
                <a:latin typeface="Courier New" panose="02070309020205020404" pitchFamily="49" charset="0"/>
                <a:cs typeface="Courier New" panose="02070309020205020404" pitchFamily="49" charset="0"/>
              </a:rPr>
              <a:t>ec2-54-175-46-24.compute-1.amazonaws.com  Starting Chef Client, version 12.3.0</a:t>
            </a:r>
          </a:p>
          <a:p>
            <a:r>
              <a:rPr lang="en-US" sz="2000" dirty="0">
                <a:latin typeface="Courier New" panose="02070309020205020404" pitchFamily="49" charset="0"/>
                <a:cs typeface="Courier New" panose="02070309020205020404" pitchFamily="49" charset="0"/>
              </a:rPr>
              <a:t>ec2-54-210-192-12.compute-1.amazonaws.com Starting Chef Client, version 12.3.0</a:t>
            </a:r>
          </a:p>
          <a:p>
            <a:r>
              <a:rPr lang="en-US" sz="2000" dirty="0">
                <a:latin typeface="Courier New" panose="02070309020205020404" pitchFamily="49" charset="0"/>
                <a:cs typeface="Courier New" panose="02070309020205020404" pitchFamily="49" charset="0"/>
              </a:rPr>
              <a:t>ec2-54-210-86-164.compute-1.amazonaws.com Starting Chef Client, version 12.3.0</a:t>
            </a:r>
          </a:p>
          <a:p>
            <a:r>
              <a:rPr lang="en-US" sz="2000" dirty="0">
                <a:latin typeface="Courier New" panose="02070309020205020404" pitchFamily="49" charset="0"/>
                <a:cs typeface="Courier New" panose="02070309020205020404" pitchFamily="49" charset="0"/>
              </a:rPr>
              <a:t>ec2-54-175-46-24.compute-1.amazonaws.com  resolving cookbooks for run list: ["apache"]</a:t>
            </a:r>
          </a:p>
          <a:p>
            <a:r>
              <a:rPr lang="en-US" sz="2000" dirty="0">
                <a:latin typeface="Courier New" panose="02070309020205020404" pitchFamily="49" charset="0"/>
                <a:cs typeface="Courier New" panose="02070309020205020404" pitchFamily="49" charset="0"/>
              </a:rPr>
              <a:t>ec2-54-210-86-164.compute-1.amazonaws.com resolving cookbooks for run list: ["apache"]</a:t>
            </a:r>
          </a:p>
          <a:p>
            <a:r>
              <a:rPr lang="en-US" sz="2000" dirty="0">
                <a:latin typeface="Courier New" panose="02070309020205020404" pitchFamily="49" charset="0"/>
                <a:cs typeface="Courier New" panose="02070309020205020404" pitchFamily="49" charset="0"/>
              </a:rPr>
              <a:t>ec2-54-210-86-164.compute-1.amazonaws.com Synchronizing Cookbooks:</a:t>
            </a:r>
          </a:p>
          <a:p>
            <a:r>
              <a:rPr lang="en-US" sz="2000" dirty="0">
                <a:latin typeface="Courier New" panose="02070309020205020404" pitchFamily="49" charset="0"/>
                <a:cs typeface="Courier New" panose="02070309020205020404" pitchFamily="49" charset="0"/>
              </a:rPr>
              <a:t>ec2-54-210-192-12.compute-1.amazonaws.com resolving cookbooks for run list: ["</a:t>
            </a:r>
            <a:r>
              <a:rPr lang="en-US" sz="2000" dirty="0" err="1">
                <a:latin typeface="Courier New" panose="02070309020205020404" pitchFamily="49" charset="0"/>
                <a:cs typeface="Courier New" panose="02070309020205020404" pitchFamily="49" charset="0"/>
              </a:rPr>
              <a:t>myhaproxy</a:t>
            </a:r>
            <a:r>
              <a:rPr lang="en-US" sz="2000" dirty="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ec2-54-175-46-24.compute-1.amazonaws.com  Synchronizing Cookbooks:</a:t>
            </a:r>
          </a:p>
          <a:p>
            <a:r>
              <a:rPr lang="en-US" sz="2000" dirty="0">
                <a:latin typeface="Courier New" panose="02070309020205020404" pitchFamily="49" charset="0"/>
                <a:cs typeface="Courier New" panose="02070309020205020404" pitchFamily="49" charset="0"/>
              </a:rPr>
              <a:t>ec2-54-175-46-24.compute-1.amazonaws.com    - apache</a:t>
            </a:r>
          </a:p>
          <a:p>
            <a:r>
              <a:rPr lang="en-US" sz="2000" dirty="0">
                <a:latin typeface="Courier New" panose="02070309020205020404" pitchFamily="49" charset="0"/>
                <a:cs typeface="Courier New" panose="02070309020205020404" pitchFamily="49" charset="0"/>
              </a:rPr>
              <a:t>ec2-54-175-46-24.compute-1.amazonaws.com  Compiling Cookbooks...</a:t>
            </a:r>
          </a:p>
          <a:p>
            <a:r>
              <a:rPr lang="en-US" sz="2000" dirty="0">
                <a:latin typeface="Courier New" panose="02070309020205020404" pitchFamily="49" charset="0"/>
                <a:cs typeface="Courier New" panose="02070309020205020404" pitchFamily="49" charset="0"/>
              </a:rPr>
              <a:t>ec2-54-175-46-24.compute-1.amazonaws.com  Converging 3 resources</a:t>
            </a:r>
          </a:p>
          <a:p>
            <a:r>
              <a:rPr lang="en-US" sz="2000" dirty="0">
                <a:latin typeface="Courier New" panose="02070309020205020404" pitchFamily="49" charset="0"/>
                <a:cs typeface="Courier New" panose="02070309020205020404" pitchFamily="49" charset="0"/>
              </a:rPr>
              <a:t>ec2-54-175-46-24.compute-1.amazonaws.com  Recipe: apache::</a:t>
            </a:r>
            <a:r>
              <a:rPr lang="en-US" sz="2000" dirty="0" smtClean="0">
                <a:latin typeface="Courier New" panose="02070309020205020404" pitchFamily="49" charset="0"/>
                <a:cs typeface="Courier New" panose="02070309020205020404" pitchFamily="49" charset="0"/>
              </a:rPr>
              <a:t>server</a:t>
            </a:r>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609600" y="270933"/>
            <a:ext cx="14935200" cy="827577"/>
          </a:xfrm>
        </p:spPr>
        <p:txBody>
          <a:bodyPr/>
          <a:lstStyle/>
          <a:p>
            <a:r>
              <a:rPr lang="en-US" dirty="0" smtClean="0"/>
              <a:t>Lab: Converge the Run List </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a:t>
            </a:r>
            <a:r>
              <a:rPr lang="en-US" sz="3200" dirty="0" err="1" smtClean="0">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 -x USERNAME -P PWD "</a:t>
            </a:r>
            <a:r>
              <a:rPr lang="en-US" sz="3200" dirty="0" err="1" smtClean="0">
                <a:latin typeface="Courier New" panose="02070309020205020404" pitchFamily="49" charset="0"/>
                <a:cs typeface="Courier New" panose="02070309020205020404" pitchFamily="49" charset="0"/>
              </a:rPr>
              <a:t>sudo</a:t>
            </a:r>
            <a:r>
              <a:rPr lang="en-US" sz="3200" dirty="0" smtClean="0">
                <a:latin typeface="Courier New" panose="02070309020205020404" pitchFamily="49" charset="0"/>
                <a:cs typeface="Courier New" panose="02070309020205020404" pitchFamily="49" charset="0"/>
              </a:rPr>
              <a:t>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015754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5" name="Title 2"/>
          <p:cNvSpPr>
            <a:spLocks noGrp="1"/>
          </p:cNvSpPr>
          <p:nvPr>
            <p:ph type="title"/>
          </p:nvPr>
        </p:nvSpPr>
        <p:spPr>
          <a:xfrm>
            <a:off x="609600" y="270933"/>
            <a:ext cx="14935200" cy="827577"/>
          </a:xfrm>
        </p:spPr>
        <p:txBody>
          <a:bodyPr/>
          <a:lstStyle/>
          <a:p>
            <a:r>
              <a:rPr lang="en-US" dirty="0" smtClean="0"/>
              <a:t>Verify that the New Node Serves the Page</a:t>
            </a:r>
            <a:endParaRPr lang="en-US" dirty="0"/>
          </a:p>
        </p:txBody>
      </p:sp>
      <p:pic>
        <p:nvPicPr>
          <p:cNvPr id="6" name="Picture 5"/>
          <p:cNvPicPr>
            <a:picLocks noChangeAspect="1"/>
          </p:cNvPicPr>
          <p:nvPr/>
        </p:nvPicPr>
        <p:blipFill>
          <a:blip r:embed="rId3"/>
          <a:stretch>
            <a:fillRect/>
          </a:stretch>
        </p:blipFill>
        <p:spPr>
          <a:xfrm>
            <a:off x="2713018" y="2721935"/>
            <a:ext cx="10829964" cy="4384601"/>
          </a:xfrm>
          <a:prstGeom prst="rect">
            <a:avLst/>
          </a:prstGeom>
          <a:ln>
            <a:solidFill>
              <a:schemeClr val="accent1"/>
            </a:solidFill>
          </a:ln>
        </p:spPr>
      </p:pic>
    </p:spTree>
    <p:extLst>
      <p:ext uri="{BB962C8B-B14F-4D97-AF65-F5344CB8AC3E}">
        <p14:creationId xmlns:p14="http://schemas.microsoft.com/office/powerpoint/2010/main" val="2119802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15606</TotalTime>
  <Words>1640</Words>
  <Application>Microsoft Macintosh PowerPoint</Application>
  <PresentationFormat>Custom</PresentationFormat>
  <Paragraphs>255</Paragraphs>
  <Slides>21</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Courier New</vt:lpstr>
      <vt:lpstr>Gill Sans MT</vt:lpstr>
      <vt:lpstr>Inconsolata</vt:lpstr>
      <vt:lpstr>Wingdings</vt:lpstr>
      <vt:lpstr>Arial</vt:lpstr>
      <vt:lpstr>ChefDk3.2Template</vt:lpstr>
      <vt:lpstr>Managing Multiple Nodes</vt:lpstr>
      <vt:lpstr>Objectives</vt:lpstr>
      <vt:lpstr>Managing User Traffic</vt:lpstr>
      <vt:lpstr>Lab: Another Web Node</vt:lpstr>
      <vt:lpstr>Lab: Bootstrap the New Node</vt:lpstr>
      <vt:lpstr>Lab: Verify the New Node</vt:lpstr>
      <vt:lpstr>Lab: Set the Run List</vt:lpstr>
      <vt:lpstr>Lab: Converge the Run List </vt:lpstr>
      <vt:lpstr>Verify that the New Node Serves the Page</vt:lpstr>
      <vt:lpstr>Lab: Update the Load Balancer</vt:lpstr>
      <vt:lpstr>Lab: Capture Node's Public Host Name and IP</vt:lpstr>
      <vt:lpstr>Lab: Add the Other Web Server to LB </vt:lpstr>
      <vt:lpstr>Lab: Update the Version</vt:lpstr>
      <vt:lpstr>Lab: CD and Then Run berks install</vt:lpstr>
      <vt:lpstr>Lab: Upload the Cookbook to Chef Server</vt:lpstr>
      <vt:lpstr>Lab: Converge the Cookbook </vt:lpstr>
      <vt:lpstr>PowerPoint Presentation</vt:lpstr>
      <vt:lpstr>PowerPoint Presentation</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2018</cp:revision>
  <cp:lastPrinted>2015-02-07T23:49:10Z</cp:lastPrinted>
  <dcterms:created xsi:type="dcterms:W3CDTF">2012-09-13T17:36:07Z</dcterms:created>
  <dcterms:modified xsi:type="dcterms:W3CDTF">2016-02-22T22:30:41Z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